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92" r:id="rId3"/>
    <p:sldId id="387" r:id="rId4"/>
    <p:sldId id="405" r:id="rId5"/>
    <p:sldId id="410" r:id="rId6"/>
    <p:sldId id="406" r:id="rId7"/>
    <p:sldId id="407" r:id="rId8"/>
    <p:sldId id="394" r:id="rId9"/>
    <p:sldId id="395" r:id="rId10"/>
    <p:sldId id="396" r:id="rId11"/>
    <p:sldId id="393" r:id="rId12"/>
    <p:sldId id="391" r:id="rId13"/>
    <p:sldId id="397" r:id="rId14"/>
    <p:sldId id="398" r:id="rId15"/>
    <p:sldId id="399" r:id="rId16"/>
    <p:sldId id="379" r:id="rId17"/>
    <p:sldId id="378" r:id="rId18"/>
    <p:sldId id="400" r:id="rId19"/>
    <p:sldId id="401" r:id="rId20"/>
    <p:sldId id="402" r:id="rId21"/>
    <p:sldId id="403" r:id="rId22"/>
    <p:sldId id="380" r:id="rId23"/>
    <p:sldId id="404" r:id="rId24"/>
    <p:sldId id="382" r:id="rId25"/>
    <p:sldId id="381" r:id="rId26"/>
    <p:sldId id="383" r:id="rId27"/>
    <p:sldId id="386" r:id="rId28"/>
    <p:sldId id="385" r:id="rId29"/>
    <p:sldId id="384" r:id="rId30"/>
    <p:sldId id="408" r:id="rId31"/>
    <p:sldId id="411" r:id="rId32"/>
    <p:sldId id="409" r:id="rId33"/>
    <p:sldId id="412" r:id="rId34"/>
    <p:sldId id="413" r:id="rId35"/>
    <p:sldId id="388" r:id="rId36"/>
    <p:sldId id="414" r:id="rId37"/>
    <p:sldId id="415" r:id="rId38"/>
    <p:sldId id="416" r:id="rId39"/>
    <p:sldId id="417" r:id="rId40"/>
    <p:sldId id="389" r:id="rId41"/>
    <p:sldId id="390" r:id="rId42"/>
    <p:sldId id="25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3" autoAdjust="0"/>
    <p:restoredTop sz="91745" autoAdjust="0"/>
  </p:normalViewPr>
  <p:slideViewPr>
    <p:cSldViewPr snapToGrid="0" snapToObjects="1">
      <p:cViewPr varScale="1">
        <p:scale>
          <a:sx n="115" d="100"/>
          <a:sy n="115" d="100"/>
        </p:scale>
        <p:origin x="96" y="4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21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76875-F269-944A-A2B2-41F975D1D0C2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25611-0193-C441-9002-9EC0230945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6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431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8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3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75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86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0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6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62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3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323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92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62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057427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738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7320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29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60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25611-0193-C441-9002-9EC0230945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8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5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82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1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8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2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25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44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54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1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0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91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3EE0D-2F3B-3544-AABC-FCE8F425E388}" type="datetimeFigureOut">
              <a:rPr lang="en-US" smtClean="0"/>
              <a:t>5/11/2015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C3644-607F-684F-8EB7-3CBBD24D4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55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emf"/><Relationship Id="rId10" Type="http://schemas.openxmlformats.org/officeDocument/2006/relationships/image" Target="../media/image28.png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emf"/><Relationship Id="rId4" Type="http://schemas.microsoft.com/office/2007/relationships/hdphoto" Target="../media/hdphoto2.wdp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.wdp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5.emf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5" Type="http://schemas.openxmlformats.org/officeDocument/2006/relationships/image" Target="../media/image5.emf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P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7" name="TextBox 6"/>
          <p:cNvSpPr txBox="1"/>
          <p:nvPr/>
        </p:nvSpPr>
        <p:spPr>
          <a:xfrm>
            <a:off x="1451388" y="1896632"/>
            <a:ext cx="694508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rial"/>
                <a:cs typeface="Arial"/>
              </a:rPr>
              <a:t>Crushes </a:t>
            </a:r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malware. Restores confidence.</a:t>
            </a:r>
            <a:endParaRPr lang="en-US" b="1" dirty="0" smtClean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390" y="752031"/>
            <a:ext cx="7376486" cy="13312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304" y="2353042"/>
            <a:ext cx="8982696" cy="276998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Malware Mind Control:</a:t>
            </a:r>
          </a:p>
          <a:p>
            <a:r>
              <a:rPr lang="en-US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How I Learned To Stop</a:t>
            </a:r>
          </a:p>
          <a:p>
            <a:r>
              <a:rPr lang="en-US" sz="32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Arial"/>
                <a:cs typeface="Arial"/>
              </a:rPr>
              <a:t>Worrying And Love To Patch</a:t>
            </a:r>
            <a:endParaRPr lang="en-US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algn="r"/>
            <a:endParaRPr lang="en-US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algn="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algn="r"/>
            <a:endParaRPr lang="en-US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  <a:p>
            <a:pPr algn="r"/>
            <a:r>
              <a:rPr lang="en-US" sz="24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OpenNSM</a:t>
            </a:r>
            <a:r>
              <a:rPr lang="en-US" sz="2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Group</a:t>
            </a: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245" y="1879784"/>
            <a:ext cx="3556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Malware Analysis – IDA Pro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263758"/>
            <a:ext cx="5936673" cy="3270326"/>
          </a:xfrm>
          <a:prstGeom prst="rect">
            <a:avLst/>
          </a:prstGeom>
        </p:spPr>
      </p:pic>
      <p:sp>
        <p:nvSpPr>
          <p:cNvPr id="1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4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What is Malware Patching? Also, why?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319" y="1631247"/>
            <a:ext cx="8869362" cy="248667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The action of changing the executable code, as you execute the malware.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Can be useful for: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Observing functionality outside of the natural flow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For testing functionality/features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Overcoming anti-analysis techniques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487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2978727" y="393499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“Flow” example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05397" y="1022424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253392" y="209220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2988172" y="208665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2" name="Rounded Rectangle 21"/>
          <p:cNvSpPr/>
          <p:nvPr/>
        </p:nvSpPr>
        <p:spPr>
          <a:xfrm>
            <a:off x="3546982" y="2679246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67591" y="2667710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86124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5833392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286124" y="330648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100" dirty="0"/>
          </a:p>
        </p:txBody>
      </p:sp>
      <p:sp>
        <p:nvSpPr>
          <p:cNvPr id="27" name="Rounded Rectangle 26"/>
          <p:cNvSpPr/>
          <p:nvPr/>
        </p:nvSpPr>
        <p:spPr>
          <a:xfrm>
            <a:off x="5833392" y="333843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100" dirty="0"/>
          </a:p>
        </p:txBody>
      </p:sp>
      <p:sp>
        <p:nvSpPr>
          <p:cNvPr id="28" name="Rounded Rectangle 27"/>
          <p:cNvSpPr/>
          <p:nvPr/>
        </p:nvSpPr>
        <p:spPr>
          <a:xfrm>
            <a:off x="5132295" y="3890262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620610" y="3890262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1496415" y="393453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075833" y="3956677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V="1">
            <a:off x="3383027" y="1743694"/>
            <a:ext cx="722370" cy="3429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4895106" y="1743695"/>
            <a:ext cx="753141" cy="3485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6043101" y="2284670"/>
            <a:ext cx="185146" cy="3953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V="1">
            <a:off x="4962446" y="2284670"/>
            <a:ext cx="290946" cy="3830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6228247" y="2872485"/>
            <a:ext cx="394854" cy="465952"/>
          </a:xfrm>
          <a:prstGeom prst="bentConnector4">
            <a:avLst>
              <a:gd name="adj1" fmla="val -57895"/>
              <a:gd name="adj2" fmla="val 7065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28" idx="0"/>
          </p:cNvCxnSpPr>
          <p:nvPr/>
        </p:nvCxnSpPr>
        <p:spPr>
          <a:xfrm rot="10800000" flipV="1">
            <a:off x="5527150" y="3530906"/>
            <a:ext cx="306242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>
            <a:off x="6623101" y="3530906"/>
            <a:ext cx="392364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V="1">
            <a:off x="2680980" y="2279122"/>
            <a:ext cx="307193" cy="4008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"/>
          <p:cNvCxnSpPr>
            <a:stCxn id="21" idx="3"/>
            <a:endCxn id="22" idx="0"/>
          </p:cNvCxnSpPr>
          <p:nvPr/>
        </p:nvCxnSpPr>
        <p:spPr>
          <a:xfrm>
            <a:off x="3777881" y="2279123"/>
            <a:ext cx="163956" cy="4001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2286123" y="2872484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1891270" y="3498955"/>
            <a:ext cx="394854" cy="4355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3075833" y="3498955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4105397" y="155122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4428320" y="1479294"/>
            <a:ext cx="14386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4" grpId="0" animBg="1"/>
      <p:bldP spid="26" grpId="0" animBg="1"/>
      <p:bldP spid="31" grpId="0" animBg="1"/>
      <p:bldP spid="8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2978727" y="393499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Patch example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05397" y="1022424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253392" y="209220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2988172" y="208665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2" name="Rounded Rectangle 21"/>
          <p:cNvSpPr/>
          <p:nvPr/>
        </p:nvSpPr>
        <p:spPr>
          <a:xfrm>
            <a:off x="3546982" y="2679246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67591" y="2667710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86124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5833392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286124" y="330648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100" dirty="0"/>
          </a:p>
        </p:txBody>
      </p:sp>
      <p:sp>
        <p:nvSpPr>
          <p:cNvPr id="27" name="Rounded Rectangle 26"/>
          <p:cNvSpPr/>
          <p:nvPr/>
        </p:nvSpPr>
        <p:spPr>
          <a:xfrm>
            <a:off x="5833392" y="333843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8" name="Rounded Rectangle 27"/>
          <p:cNvSpPr/>
          <p:nvPr/>
        </p:nvSpPr>
        <p:spPr>
          <a:xfrm>
            <a:off x="5132295" y="3890262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620610" y="3890262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1496415" y="393453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075833" y="3956677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V="1">
            <a:off x="3383027" y="1743694"/>
            <a:ext cx="722370" cy="3429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4895106" y="1743695"/>
            <a:ext cx="753141" cy="3485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6043101" y="2284670"/>
            <a:ext cx="185146" cy="3953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V="1">
            <a:off x="4962446" y="2284670"/>
            <a:ext cx="290946" cy="3830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6228247" y="2872485"/>
            <a:ext cx="394854" cy="465952"/>
          </a:xfrm>
          <a:prstGeom prst="bentConnector4">
            <a:avLst>
              <a:gd name="adj1" fmla="val -57895"/>
              <a:gd name="adj2" fmla="val 7065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28" idx="0"/>
          </p:cNvCxnSpPr>
          <p:nvPr/>
        </p:nvCxnSpPr>
        <p:spPr>
          <a:xfrm rot="10800000" flipV="1">
            <a:off x="5527150" y="3530906"/>
            <a:ext cx="306242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>
            <a:off x="6623101" y="3530906"/>
            <a:ext cx="392364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V="1">
            <a:off x="2680980" y="2279122"/>
            <a:ext cx="307193" cy="4008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"/>
          <p:cNvCxnSpPr>
            <a:stCxn id="21" idx="3"/>
            <a:endCxn id="22" idx="0"/>
          </p:cNvCxnSpPr>
          <p:nvPr/>
        </p:nvCxnSpPr>
        <p:spPr>
          <a:xfrm>
            <a:off x="3777881" y="2279123"/>
            <a:ext cx="163956" cy="4001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2286123" y="2872484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1891270" y="3498955"/>
            <a:ext cx="394854" cy="4355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3075833" y="3498955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4105397" y="155122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4428320" y="1479294"/>
            <a:ext cx="14386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35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4" grpId="0" animBg="1"/>
      <p:bldP spid="26" grpId="0" animBg="1"/>
      <p:bldP spid="8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2829659" y="392838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Patch example 2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4105397" y="1022424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253392" y="209220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2988172" y="208665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2" name="Rounded Rectangle 21"/>
          <p:cNvSpPr/>
          <p:nvPr/>
        </p:nvSpPr>
        <p:spPr>
          <a:xfrm>
            <a:off x="3546982" y="2679246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4567591" y="2667710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2286124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5833392" y="2680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286124" y="330648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5833392" y="333843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8" name="Rounded Rectangle 27"/>
          <p:cNvSpPr/>
          <p:nvPr/>
        </p:nvSpPr>
        <p:spPr>
          <a:xfrm>
            <a:off x="5132295" y="3890262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6620610" y="3890262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1496415" y="393453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3075833" y="3956677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V="1">
            <a:off x="3383027" y="1743694"/>
            <a:ext cx="722370" cy="3429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4895106" y="1743695"/>
            <a:ext cx="753141" cy="3485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6043101" y="2284670"/>
            <a:ext cx="185146" cy="39534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V="1">
            <a:off x="4962446" y="2284670"/>
            <a:ext cx="290946" cy="3830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6228247" y="2872485"/>
            <a:ext cx="394854" cy="465952"/>
          </a:xfrm>
          <a:prstGeom prst="bentConnector4">
            <a:avLst>
              <a:gd name="adj1" fmla="val -57895"/>
              <a:gd name="adj2" fmla="val 7065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28" idx="0"/>
          </p:cNvCxnSpPr>
          <p:nvPr/>
        </p:nvCxnSpPr>
        <p:spPr>
          <a:xfrm rot="10800000" flipV="1">
            <a:off x="5527150" y="3530906"/>
            <a:ext cx="306242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>
            <a:off x="6623101" y="3530906"/>
            <a:ext cx="392364" cy="35935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V="1">
            <a:off x="2680980" y="2279122"/>
            <a:ext cx="307193" cy="40089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"/>
          <p:cNvCxnSpPr>
            <a:stCxn id="21" idx="3"/>
            <a:endCxn id="22" idx="0"/>
          </p:cNvCxnSpPr>
          <p:nvPr/>
        </p:nvCxnSpPr>
        <p:spPr>
          <a:xfrm>
            <a:off x="3777881" y="2279123"/>
            <a:ext cx="163956" cy="40012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2286123" y="2872484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1891270" y="3498955"/>
            <a:ext cx="394854" cy="43557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3075833" y="3498955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4105397" y="155122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4428320" y="1479294"/>
            <a:ext cx="14386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5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96168" y="2138548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So, what is the first step?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43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45441" y="332736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</a:t>
            </a:r>
            <a:r>
              <a:rPr lang="en-US" sz="3600" b="1" dirty="0" smtClean="0">
                <a:latin typeface="Arial"/>
                <a:cs typeface="Arial"/>
              </a:rPr>
              <a:t>2: </a:t>
            </a:r>
            <a:r>
              <a:rPr lang="en-US" sz="3600" b="1" dirty="0" smtClean="0">
                <a:latin typeface="Arial"/>
                <a:cs typeface="Arial"/>
              </a:rPr>
              <a:t>Consult your Map!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58645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09068" y="1301534"/>
            <a:ext cx="8869362" cy="248667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There are two methods of reverse engineering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Reading a Map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Walking the Path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Utilizing both methods is the most beneficial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Step through code with Debugger, update IDA with natural path/dynamic values</a:t>
            </a:r>
          </a:p>
        </p:txBody>
      </p:sp>
    </p:spTree>
    <p:extLst>
      <p:ext uri="{BB962C8B-B14F-4D97-AF65-F5344CB8AC3E}">
        <p14:creationId xmlns:p14="http://schemas.microsoft.com/office/powerpoint/2010/main" val="276534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16416" y="976438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21379" y="2188050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916417" y="214888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3" name="Rounded Rectangle 22"/>
          <p:cNvSpPr/>
          <p:nvPr/>
        </p:nvSpPr>
        <p:spPr>
          <a:xfrm>
            <a:off x="1891270" y="2734994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16415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845092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916415" y="336146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2845092" y="336106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2811088" y="401165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63933" y="402357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706124" y="4011655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H="1" flipV="1">
            <a:off x="916414" y="1682588"/>
            <a:ext cx="394857" cy="466300"/>
          </a:xfrm>
          <a:prstGeom prst="bentConnector4">
            <a:avLst>
              <a:gd name="adj1" fmla="val -57894"/>
              <a:gd name="adj2" fmla="val 706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1706124" y="1682588"/>
            <a:ext cx="710110" cy="5054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2811088" y="2380519"/>
            <a:ext cx="428859" cy="3544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H="1" flipV="1">
            <a:off x="2021379" y="2380518"/>
            <a:ext cx="264746" cy="354475"/>
          </a:xfrm>
          <a:prstGeom prst="bentConnector4">
            <a:avLst>
              <a:gd name="adj1" fmla="val -86347"/>
              <a:gd name="adj2" fmla="val 771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3239947" y="2927463"/>
            <a:ext cx="394854" cy="433604"/>
          </a:xfrm>
          <a:prstGeom prst="bentConnector4">
            <a:avLst>
              <a:gd name="adj1" fmla="val -57895"/>
              <a:gd name="adj2" fmla="val 72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31" idx="0"/>
          </p:cNvCxnSpPr>
          <p:nvPr/>
        </p:nvCxnSpPr>
        <p:spPr>
          <a:xfrm rot="10800000" flipV="1">
            <a:off x="2100980" y="3553535"/>
            <a:ext cx="744113" cy="458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 flipH="1">
            <a:off x="3205943" y="3553536"/>
            <a:ext cx="428858" cy="458119"/>
          </a:xfrm>
          <a:prstGeom prst="bentConnector4">
            <a:avLst>
              <a:gd name="adj1" fmla="val -53304"/>
              <a:gd name="adj2" fmla="val 71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H="1" flipV="1">
            <a:off x="916416" y="2341356"/>
            <a:ext cx="394853" cy="393637"/>
          </a:xfrm>
          <a:prstGeom prst="bentConnector4">
            <a:avLst>
              <a:gd name="adj1" fmla="val -57895"/>
              <a:gd name="adj2" fmla="val 744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916414" y="2927462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758789" y="3553932"/>
            <a:ext cx="157627" cy="4696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1706124" y="3553933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916415" y="1490119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1246900" y="1425747"/>
            <a:ext cx="12874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53969" y="1010157"/>
            <a:ext cx="4952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00401222 START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00401224 RECEIVE INPUT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00401226 CMP [INPUT], WRITE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00401228 JZ 00040123A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0040122A CMP INPUT, SEND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0040122C JNZ EXIT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0040122E Load Library WS2_32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00401230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000BA1234 =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00401232 MOV [BUFFER], [TRAFFIC]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00401234 SEND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00401236 JZ 000402345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00401238 JMP 000401222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0040123A Load Library Kernel32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109021" y="1569533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67" name="Straight Arrow Connector 9"/>
          <p:cNvCxnSpPr>
            <a:stCxn id="88" idx="3"/>
            <a:endCxn id="66" idx="0"/>
          </p:cNvCxnSpPr>
          <p:nvPr/>
        </p:nvCxnSpPr>
        <p:spPr>
          <a:xfrm flipV="1">
            <a:off x="1706124" y="1569533"/>
            <a:ext cx="1797752" cy="113055"/>
          </a:xfrm>
          <a:prstGeom prst="bentConnector4">
            <a:avLst>
              <a:gd name="adj1" fmla="val 39018"/>
              <a:gd name="adj2" fmla="val 3724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1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2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1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1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uiExpand="1" build="p" bldLvl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16416" y="976438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21379" y="2188050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916417" y="214888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3" name="Rounded Rectangle 22"/>
          <p:cNvSpPr/>
          <p:nvPr/>
        </p:nvSpPr>
        <p:spPr>
          <a:xfrm>
            <a:off x="1891270" y="2734994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16415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845092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916415" y="336146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2845092" y="336106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2811088" y="401165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63933" y="402357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706124" y="4011655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H="1" flipV="1">
            <a:off x="916414" y="1682588"/>
            <a:ext cx="394857" cy="466300"/>
          </a:xfrm>
          <a:prstGeom prst="bentConnector4">
            <a:avLst>
              <a:gd name="adj1" fmla="val -57894"/>
              <a:gd name="adj2" fmla="val 706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1706124" y="1682588"/>
            <a:ext cx="710110" cy="5054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2811088" y="2380519"/>
            <a:ext cx="428859" cy="3544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H="1" flipV="1">
            <a:off x="2021379" y="2380518"/>
            <a:ext cx="264746" cy="354475"/>
          </a:xfrm>
          <a:prstGeom prst="bentConnector4">
            <a:avLst>
              <a:gd name="adj1" fmla="val -86347"/>
              <a:gd name="adj2" fmla="val 771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3239947" y="2927463"/>
            <a:ext cx="394854" cy="433604"/>
          </a:xfrm>
          <a:prstGeom prst="bentConnector4">
            <a:avLst>
              <a:gd name="adj1" fmla="val -57895"/>
              <a:gd name="adj2" fmla="val 72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31" idx="0"/>
          </p:cNvCxnSpPr>
          <p:nvPr/>
        </p:nvCxnSpPr>
        <p:spPr>
          <a:xfrm rot="10800000" flipV="1">
            <a:off x="2100980" y="3553535"/>
            <a:ext cx="744113" cy="458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 flipH="1">
            <a:off x="3205943" y="3553536"/>
            <a:ext cx="428858" cy="458119"/>
          </a:xfrm>
          <a:prstGeom prst="bentConnector4">
            <a:avLst>
              <a:gd name="adj1" fmla="val -53304"/>
              <a:gd name="adj2" fmla="val 71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H="1" flipV="1">
            <a:off x="916416" y="2341356"/>
            <a:ext cx="394853" cy="393637"/>
          </a:xfrm>
          <a:prstGeom prst="bentConnector4">
            <a:avLst>
              <a:gd name="adj1" fmla="val -57895"/>
              <a:gd name="adj2" fmla="val 744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916414" y="2927462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758789" y="3553932"/>
            <a:ext cx="157627" cy="4696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1706124" y="3553933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916415" y="1490119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1246900" y="1425747"/>
            <a:ext cx="12874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109021" y="1569533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67" name="Straight Arrow Connector 9"/>
          <p:cNvCxnSpPr>
            <a:stCxn id="88" idx="3"/>
            <a:endCxn id="66" idx="0"/>
          </p:cNvCxnSpPr>
          <p:nvPr/>
        </p:nvCxnSpPr>
        <p:spPr>
          <a:xfrm flipV="1">
            <a:off x="1706124" y="1569533"/>
            <a:ext cx="1797752" cy="113055"/>
          </a:xfrm>
          <a:prstGeom prst="bentConnector4">
            <a:avLst>
              <a:gd name="adj1" fmla="val 39018"/>
              <a:gd name="adj2" fmla="val 3724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62755" y="1088090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we want to see what is Written?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89210" y="1471019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Modify [INPUT] = WRITE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53969" y="1010157"/>
            <a:ext cx="4952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00401222 START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00401224 RECEIVE INPUT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00401226 CMP [INPUT], WRITE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00401228 JZ 00040123A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0040122A CMP INPUT, SEND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0040122C JNZ EXIT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0040122E Load Library WS2_32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00401230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000BA1234 =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00401232 MOV [BUFFER], [TRAFFIC]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00401234 SEND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00401236 JZ 000402345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00401238 JMP 000401222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0040123A Load Library Kernel32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03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8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097150" y="332736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1: </a:t>
            </a:r>
            <a:r>
              <a:rPr lang="en-US" sz="3600" b="1" dirty="0" smtClean="0">
                <a:latin typeface="Arial"/>
                <a:cs typeface="Arial"/>
              </a:rPr>
              <a:t>Intro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41387"/>
            <a:ext cx="47625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16416" y="976438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21379" y="2188050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916417" y="214888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3" name="Rounded Rectangle 22"/>
          <p:cNvSpPr/>
          <p:nvPr/>
        </p:nvSpPr>
        <p:spPr>
          <a:xfrm>
            <a:off x="1891270" y="2734994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16415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845092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916415" y="336146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2845092" y="336106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2811088" y="401165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63933" y="402357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706124" y="4011655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H="1" flipV="1">
            <a:off x="916414" y="1682588"/>
            <a:ext cx="394857" cy="466300"/>
          </a:xfrm>
          <a:prstGeom prst="bentConnector4">
            <a:avLst>
              <a:gd name="adj1" fmla="val -57894"/>
              <a:gd name="adj2" fmla="val 706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1706124" y="1682588"/>
            <a:ext cx="710110" cy="5054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2811088" y="2380519"/>
            <a:ext cx="428859" cy="3544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H="1" flipV="1">
            <a:off x="2021379" y="2380518"/>
            <a:ext cx="264746" cy="354475"/>
          </a:xfrm>
          <a:prstGeom prst="bentConnector4">
            <a:avLst>
              <a:gd name="adj1" fmla="val -86347"/>
              <a:gd name="adj2" fmla="val 771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3239947" y="2927463"/>
            <a:ext cx="394854" cy="433604"/>
          </a:xfrm>
          <a:prstGeom prst="bentConnector4">
            <a:avLst>
              <a:gd name="adj1" fmla="val -57895"/>
              <a:gd name="adj2" fmla="val 72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31" idx="0"/>
          </p:cNvCxnSpPr>
          <p:nvPr/>
        </p:nvCxnSpPr>
        <p:spPr>
          <a:xfrm rot="10800000" flipV="1">
            <a:off x="2100980" y="3553535"/>
            <a:ext cx="744113" cy="458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 flipH="1">
            <a:off x="3205943" y="3553536"/>
            <a:ext cx="428858" cy="458119"/>
          </a:xfrm>
          <a:prstGeom prst="bentConnector4">
            <a:avLst>
              <a:gd name="adj1" fmla="val -53304"/>
              <a:gd name="adj2" fmla="val 71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H="1" flipV="1">
            <a:off x="916416" y="2341356"/>
            <a:ext cx="394853" cy="393637"/>
          </a:xfrm>
          <a:prstGeom prst="bentConnector4">
            <a:avLst>
              <a:gd name="adj1" fmla="val -57895"/>
              <a:gd name="adj2" fmla="val 744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916414" y="2927462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758789" y="3553932"/>
            <a:ext cx="157627" cy="4696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1706124" y="3553933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916415" y="1490119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1246900" y="1425747"/>
            <a:ext cx="12874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7707" y="1062201"/>
            <a:ext cx="4952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00401222 START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00401224 RECEIVE INPUT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00401226 CMP [INPUT], WRITE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00401228 JZ 00040123A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0040122A CMP INPUT, SEND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0040122C JNZ EXIT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0040122E Load Library WS2_32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00401230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000BA1234 =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00401232 MOV [BUFFER], [TRAFFIC]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00401234 SEND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00401236 JZ 000402345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00401238 JMP 000401222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0040123A Load Library Kernel32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109021" y="1569533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67" name="Straight Arrow Connector 9"/>
          <p:cNvCxnSpPr>
            <a:stCxn id="88" idx="3"/>
            <a:endCxn id="66" idx="0"/>
          </p:cNvCxnSpPr>
          <p:nvPr/>
        </p:nvCxnSpPr>
        <p:spPr>
          <a:xfrm flipV="1">
            <a:off x="1706124" y="1569533"/>
            <a:ext cx="1797752" cy="113055"/>
          </a:xfrm>
          <a:prstGeom prst="bentConnector4">
            <a:avLst>
              <a:gd name="adj1" fmla="val 39018"/>
              <a:gd name="adj2" fmla="val 3724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62755" y="1088090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we want to see what is Written?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89210" y="1471019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Modify [INPUT] = WRITE 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4027553" y="1950891"/>
            <a:ext cx="263929" cy="2217551"/>
            <a:chOff x="4027553" y="1950891"/>
            <a:chExt cx="263929" cy="2217551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4027553" y="4168442"/>
              <a:ext cx="2639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4027553" y="1954472"/>
              <a:ext cx="0" cy="221397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4027553" y="1950891"/>
              <a:ext cx="263929" cy="358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90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  <p:bldP spid="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916416" y="976438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2021379" y="2188050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916417" y="214888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3" name="Rounded Rectangle 22"/>
          <p:cNvSpPr/>
          <p:nvPr/>
        </p:nvSpPr>
        <p:spPr>
          <a:xfrm>
            <a:off x="1891270" y="2734994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16415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2845092" y="273499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916415" y="3361464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7" name="Rounded Rectangle 26"/>
          <p:cNvSpPr/>
          <p:nvPr/>
        </p:nvSpPr>
        <p:spPr>
          <a:xfrm>
            <a:off x="2845092" y="336106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2811088" y="401165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63933" y="402357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706124" y="4011655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 flipH="1" flipV="1">
            <a:off x="916414" y="1682588"/>
            <a:ext cx="394857" cy="466300"/>
          </a:xfrm>
          <a:prstGeom prst="bentConnector4">
            <a:avLst>
              <a:gd name="adj1" fmla="val -57894"/>
              <a:gd name="adj2" fmla="val 7063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>
            <a:off x="1706124" y="1682588"/>
            <a:ext cx="710110" cy="50546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>
            <a:off x="2811088" y="2380519"/>
            <a:ext cx="428859" cy="3544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H="1" flipV="1">
            <a:off x="2021379" y="2380518"/>
            <a:ext cx="264746" cy="354475"/>
          </a:xfrm>
          <a:prstGeom prst="bentConnector4">
            <a:avLst>
              <a:gd name="adj1" fmla="val -86347"/>
              <a:gd name="adj2" fmla="val 771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 flipH="1">
            <a:off x="3239947" y="2927463"/>
            <a:ext cx="394854" cy="433604"/>
          </a:xfrm>
          <a:prstGeom prst="bentConnector4">
            <a:avLst>
              <a:gd name="adj1" fmla="val -57895"/>
              <a:gd name="adj2" fmla="val 72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31" idx="0"/>
          </p:cNvCxnSpPr>
          <p:nvPr/>
        </p:nvCxnSpPr>
        <p:spPr>
          <a:xfrm rot="10800000" flipV="1">
            <a:off x="2100980" y="3553535"/>
            <a:ext cx="744113" cy="458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 flipH="1">
            <a:off x="3205943" y="3553536"/>
            <a:ext cx="428858" cy="458119"/>
          </a:xfrm>
          <a:prstGeom prst="bentConnector4">
            <a:avLst>
              <a:gd name="adj1" fmla="val -53304"/>
              <a:gd name="adj2" fmla="val 71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 flipH="1" flipV="1">
            <a:off x="916416" y="2341356"/>
            <a:ext cx="394853" cy="393637"/>
          </a:xfrm>
          <a:prstGeom prst="bentConnector4">
            <a:avLst>
              <a:gd name="adj1" fmla="val -57895"/>
              <a:gd name="adj2" fmla="val 7444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H="1" flipV="1">
            <a:off x="916414" y="2927462"/>
            <a:ext cx="394855" cy="434001"/>
          </a:xfrm>
          <a:prstGeom prst="bentConnector4">
            <a:avLst>
              <a:gd name="adj1" fmla="val -57895"/>
              <a:gd name="adj2" fmla="val 7217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26" idx="1"/>
            <a:endCxn id="30" idx="0"/>
          </p:cNvCxnSpPr>
          <p:nvPr/>
        </p:nvCxnSpPr>
        <p:spPr>
          <a:xfrm rot="10800000" flipV="1">
            <a:off x="758789" y="3553932"/>
            <a:ext cx="157627" cy="46964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31" idx="0"/>
          </p:cNvCxnSpPr>
          <p:nvPr/>
        </p:nvCxnSpPr>
        <p:spPr>
          <a:xfrm>
            <a:off x="1706124" y="3553933"/>
            <a:ext cx="394855" cy="4577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916415" y="1490119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1246900" y="1425747"/>
            <a:ext cx="12874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17707" y="1062201"/>
            <a:ext cx="495274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00401222 START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00401224 RECEIVE INPUT 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00401226 CMP [INPUT], WRITE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00401228 JZ 00040123A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0040122A CMP INPUT, SEND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0040122C JNZ EXIT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0040122E Load Library WS2_32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00401230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MemAlloc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000BA1234 =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00401232 MOV [BUFFER], [TRAFFIC]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00401234 SEND [BUFFER]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00401236 JZ 000402345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00401238 JMP 000401222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0040123A Load Library Kernel32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109021" y="1569533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67" name="Straight Arrow Connector 9"/>
          <p:cNvCxnSpPr>
            <a:stCxn id="88" idx="3"/>
            <a:endCxn id="66" idx="0"/>
          </p:cNvCxnSpPr>
          <p:nvPr/>
        </p:nvCxnSpPr>
        <p:spPr>
          <a:xfrm flipV="1">
            <a:off x="1706124" y="1569533"/>
            <a:ext cx="1797752" cy="113055"/>
          </a:xfrm>
          <a:prstGeom prst="bentConnector4">
            <a:avLst>
              <a:gd name="adj1" fmla="val 39018"/>
              <a:gd name="adj2" fmla="val 3724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62755" y="1088090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if we want to see what is Written?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89210" y="1471019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1: Modify [INPUT] = WRITE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689210" y="1861847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2: Follow Code to </a:t>
            </a:r>
            <a:r>
              <a:rPr lang="en-US" dirty="0" err="1" smtClean="0"/>
              <a:t>MemAlloc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712509" y="2231179"/>
            <a:ext cx="4481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3: Observe [BUFFER]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700859" y="2622007"/>
            <a:ext cx="4481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 Alternate: Follow Code to WRITE and observe newly written file 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4027553" y="1950891"/>
            <a:ext cx="263929" cy="2217551"/>
            <a:chOff x="4027553" y="1950891"/>
            <a:chExt cx="263929" cy="2217551"/>
          </a:xfrm>
        </p:grpSpPr>
        <p:cxnSp>
          <p:nvCxnSpPr>
            <p:cNvPr id="48" name="Straight Arrow Connector 47"/>
            <p:cNvCxnSpPr/>
            <p:nvPr/>
          </p:nvCxnSpPr>
          <p:spPr>
            <a:xfrm>
              <a:off x="4027553" y="4168442"/>
              <a:ext cx="2639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027553" y="1954472"/>
              <a:ext cx="0" cy="221397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4027553" y="1950891"/>
              <a:ext cx="263929" cy="358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4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/>
      <p:bldP spid="38" grpId="0"/>
      <p:bldP spid="43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09068" y="1301534"/>
            <a:ext cx="8869362" cy="248667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Read between the lines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Imports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Strings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Exports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Work backwards on the Map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Know where you’re going before you execute anything.</a:t>
            </a:r>
          </a:p>
        </p:txBody>
      </p:sp>
    </p:spTree>
    <p:extLst>
      <p:ext uri="{BB962C8B-B14F-4D97-AF65-F5344CB8AC3E}">
        <p14:creationId xmlns:p14="http://schemas.microsoft.com/office/powerpoint/2010/main" val="250796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2829659" y="41000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Read Backwards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596743" y="777325"/>
            <a:ext cx="789709" cy="38493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7281697" y="2187588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sp>
        <p:nvSpPr>
          <p:cNvPr id="21" name="Rounded Rectangle 20"/>
          <p:cNvSpPr/>
          <p:nvPr/>
        </p:nvSpPr>
        <p:spPr>
          <a:xfrm>
            <a:off x="2927184" y="126101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LoadLibrary</a:t>
            </a:r>
            <a:endParaRPr lang="en-US" sz="900" dirty="0"/>
          </a:p>
        </p:txBody>
      </p:sp>
      <p:sp>
        <p:nvSpPr>
          <p:cNvPr id="22" name="Rounded Rectangle 21"/>
          <p:cNvSpPr/>
          <p:nvPr/>
        </p:nvSpPr>
        <p:spPr>
          <a:xfrm>
            <a:off x="3716893" y="1773835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6491988" y="3125493"/>
            <a:ext cx="789709" cy="38493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926534" y="138889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Kernel32</a:t>
            </a:r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7410319" y="287171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284583" y="2070977"/>
            <a:ext cx="859173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/>
              <a:t>MemAlloc</a:t>
            </a:r>
            <a:endParaRPr lang="en-US" sz="1100" dirty="0"/>
          </a:p>
        </p:txBody>
      </p:sp>
      <p:sp>
        <p:nvSpPr>
          <p:cNvPr id="27" name="Rounded Rectangle 26"/>
          <p:cNvSpPr/>
          <p:nvPr/>
        </p:nvSpPr>
        <p:spPr>
          <a:xfrm>
            <a:off x="8111416" y="3248802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sp>
        <p:nvSpPr>
          <p:cNvPr id="29" name="Rounded Rectangle 28"/>
          <p:cNvSpPr/>
          <p:nvPr/>
        </p:nvSpPr>
        <p:spPr>
          <a:xfrm>
            <a:off x="5527149" y="3956676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LISTEN</a:t>
            </a:r>
            <a:endParaRPr lang="en-US" sz="1600" dirty="0"/>
          </a:p>
        </p:txBody>
      </p:sp>
      <p:sp>
        <p:nvSpPr>
          <p:cNvPr id="30" name="Rounded Rectangle 29"/>
          <p:cNvSpPr/>
          <p:nvPr/>
        </p:nvSpPr>
        <p:spPr>
          <a:xfrm>
            <a:off x="319314" y="398495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EXECUTE</a:t>
            </a:r>
            <a:endParaRPr lang="en-US" sz="1200" dirty="0"/>
          </a:p>
        </p:txBody>
      </p:sp>
      <p:cxnSp>
        <p:nvCxnSpPr>
          <p:cNvPr id="10" name="Straight Arrow Connector 9"/>
          <p:cNvCxnSpPr>
            <a:stCxn id="88" idx="1"/>
            <a:endCxn id="21" idx="0"/>
          </p:cNvCxnSpPr>
          <p:nvPr/>
        </p:nvCxnSpPr>
        <p:spPr>
          <a:xfrm rot="10800000">
            <a:off x="3322040" y="1261016"/>
            <a:ext cx="3801965" cy="500800"/>
          </a:xfrm>
          <a:prstGeom prst="bentConnector4">
            <a:avLst>
              <a:gd name="adj1" fmla="val 44807"/>
              <a:gd name="adj2" fmla="val 14564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9"/>
          <p:cNvCxnSpPr>
            <a:stCxn id="88" idx="3"/>
            <a:endCxn id="20" idx="0"/>
          </p:cNvCxnSpPr>
          <p:nvPr/>
        </p:nvCxnSpPr>
        <p:spPr>
          <a:xfrm flipH="1">
            <a:off x="7676552" y="1761816"/>
            <a:ext cx="237161" cy="425772"/>
          </a:xfrm>
          <a:prstGeom prst="bentConnector4">
            <a:avLst>
              <a:gd name="adj1" fmla="val -96390"/>
              <a:gd name="adj2" fmla="val 7260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9"/>
          <p:cNvCxnSpPr>
            <a:stCxn id="20" idx="3"/>
            <a:endCxn id="25" idx="0"/>
          </p:cNvCxnSpPr>
          <p:nvPr/>
        </p:nvCxnSpPr>
        <p:spPr>
          <a:xfrm flipH="1">
            <a:off x="7805174" y="2380057"/>
            <a:ext cx="266232" cy="491658"/>
          </a:xfrm>
          <a:prstGeom prst="bentConnector4">
            <a:avLst>
              <a:gd name="adj1" fmla="val -85865"/>
              <a:gd name="adj2" fmla="val 6957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9"/>
          <p:cNvCxnSpPr>
            <a:stCxn id="20" idx="1"/>
            <a:endCxn id="23" idx="0"/>
          </p:cNvCxnSpPr>
          <p:nvPr/>
        </p:nvCxnSpPr>
        <p:spPr>
          <a:xfrm rot="10800000" flipV="1">
            <a:off x="6886843" y="2380057"/>
            <a:ext cx="394854" cy="74543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stCxn id="25" idx="3"/>
            <a:endCxn id="27" idx="0"/>
          </p:cNvCxnSpPr>
          <p:nvPr/>
        </p:nvCxnSpPr>
        <p:spPr>
          <a:xfrm>
            <a:off x="8200028" y="3064184"/>
            <a:ext cx="306243" cy="1846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9"/>
          <p:cNvCxnSpPr>
            <a:stCxn id="27" idx="1"/>
            <a:endCxn id="23" idx="3"/>
          </p:cNvCxnSpPr>
          <p:nvPr/>
        </p:nvCxnSpPr>
        <p:spPr>
          <a:xfrm rot="10800000">
            <a:off x="7281698" y="3317963"/>
            <a:ext cx="829719" cy="1233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9"/>
          <p:cNvCxnSpPr>
            <a:stCxn id="27" idx="3"/>
            <a:endCxn id="29" idx="0"/>
          </p:cNvCxnSpPr>
          <p:nvPr/>
        </p:nvCxnSpPr>
        <p:spPr>
          <a:xfrm flipH="1">
            <a:off x="5922004" y="3441271"/>
            <a:ext cx="2979121" cy="515405"/>
          </a:xfrm>
          <a:prstGeom prst="bentConnector4">
            <a:avLst>
              <a:gd name="adj1" fmla="val -7673"/>
              <a:gd name="adj2" fmla="val 6867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9"/>
          <p:cNvCxnSpPr>
            <a:stCxn id="21" idx="1"/>
            <a:endCxn id="24" idx="0"/>
          </p:cNvCxnSpPr>
          <p:nvPr/>
        </p:nvCxnSpPr>
        <p:spPr>
          <a:xfrm rot="10800000">
            <a:off x="1321390" y="1388897"/>
            <a:ext cx="1605795" cy="64588"/>
          </a:xfrm>
          <a:prstGeom prst="bentConnector4">
            <a:avLst>
              <a:gd name="adj1" fmla="val 37705"/>
              <a:gd name="adj2" fmla="val 45393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9"/>
          <p:cNvCxnSpPr>
            <a:stCxn id="21" idx="3"/>
            <a:endCxn id="22" idx="0"/>
          </p:cNvCxnSpPr>
          <p:nvPr/>
        </p:nvCxnSpPr>
        <p:spPr>
          <a:xfrm>
            <a:off x="3716893" y="1453485"/>
            <a:ext cx="394855" cy="3203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9"/>
          <p:cNvCxnSpPr>
            <a:stCxn id="24" idx="1"/>
            <a:endCxn id="26" idx="0"/>
          </p:cNvCxnSpPr>
          <p:nvPr/>
        </p:nvCxnSpPr>
        <p:spPr>
          <a:xfrm rot="10800000" flipV="1">
            <a:off x="714170" y="1581365"/>
            <a:ext cx="212364" cy="48961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9"/>
          <p:cNvCxnSpPr>
            <a:stCxn id="44" idx="1"/>
            <a:endCxn id="30" idx="0"/>
          </p:cNvCxnSpPr>
          <p:nvPr/>
        </p:nvCxnSpPr>
        <p:spPr>
          <a:xfrm rot="10800000" flipV="1">
            <a:off x="714169" y="3815091"/>
            <a:ext cx="1097476" cy="16986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9"/>
          <p:cNvCxnSpPr>
            <a:stCxn id="26" idx="3"/>
            <a:endCxn id="103" idx="0"/>
          </p:cNvCxnSpPr>
          <p:nvPr/>
        </p:nvCxnSpPr>
        <p:spPr>
          <a:xfrm flipV="1">
            <a:off x="1143756" y="1905188"/>
            <a:ext cx="1588898" cy="358258"/>
          </a:xfrm>
          <a:prstGeom prst="bentConnector4">
            <a:avLst>
              <a:gd name="adj1" fmla="val 38943"/>
              <a:gd name="adj2" fmla="val 1638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7124004" y="156934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cxnSp>
        <p:nvCxnSpPr>
          <p:cNvPr id="92" name="Straight Arrow Connector 9"/>
          <p:cNvCxnSpPr>
            <a:stCxn id="2" idx="2"/>
            <a:endCxn id="88" idx="0"/>
          </p:cNvCxnSpPr>
          <p:nvPr/>
        </p:nvCxnSpPr>
        <p:spPr>
          <a:xfrm rot="5400000">
            <a:off x="7551687" y="1129436"/>
            <a:ext cx="407084" cy="47273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811645" y="3622622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WRITE</a:t>
            </a:r>
            <a:endParaRPr lang="en-US" sz="1600" dirty="0"/>
          </a:p>
        </p:txBody>
      </p:sp>
      <p:sp>
        <p:nvSpPr>
          <p:cNvPr id="82" name="Rounded Rectangle 81"/>
          <p:cNvSpPr/>
          <p:nvPr/>
        </p:nvSpPr>
        <p:spPr>
          <a:xfrm>
            <a:off x="1543888" y="3009631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CreateFile</a:t>
            </a:r>
            <a:endParaRPr lang="en-US" sz="1050" dirty="0"/>
          </a:p>
        </p:txBody>
      </p:sp>
      <p:sp>
        <p:nvSpPr>
          <p:cNvPr id="103" name="Rounded Rectangle 102"/>
          <p:cNvSpPr/>
          <p:nvPr/>
        </p:nvSpPr>
        <p:spPr>
          <a:xfrm>
            <a:off x="2381285" y="1905188"/>
            <a:ext cx="702737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Decrypt</a:t>
            </a:r>
            <a:endParaRPr lang="en-US" sz="1050" dirty="0"/>
          </a:p>
        </p:txBody>
      </p:sp>
      <p:cxnSp>
        <p:nvCxnSpPr>
          <p:cNvPr id="108" name="Straight Arrow Connector 9"/>
          <p:cNvCxnSpPr>
            <a:stCxn id="159" idx="2"/>
            <a:endCxn id="82" idx="1"/>
          </p:cNvCxnSpPr>
          <p:nvPr/>
        </p:nvCxnSpPr>
        <p:spPr>
          <a:xfrm rot="5400000">
            <a:off x="1946601" y="2421605"/>
            <a:ext cx="377782" cy="1183208"/>
          </a:xfrm>
          <a:prstGeom prst="bentConnector4">
            <a:avLst>
              <a:gd name="adj1" fmla="val 24526"/>
              <a:gd name="adj2" fmla="val 11932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9"/>
          <p:cNvCxnSpPr>
            <a:stCxn id="82" idx="3"/>
            <a:endCxn id="44" idx="0"/>
          </p:cNvCxnSpPr>
          <p:nvPr/>
        </p:nvCxnSpPr>
        <p:spPr>
          <a:xfrm flipH="1">
            <a:off x="2206500" y="3202100"/>
            <a:ext cx="127097" cy="420522"/>
          </a:xfrm>
          <a:prstGeom prst="bentConnector4">
            <a:avLst>
              <a:gd name="adj1" fmla="val -179863"/>
              <a:gd name="adj2" fmla="val 728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3716892" y="2332067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WS2_32</a:t>
            </a:r>
            <a:endParaRPr lang="en-US" sz="1200" dirty="0"/>
          </a:p>
        </p:txBody>
      </p:sp>
      <p:cxnSp>
        <p:nvCxnSpPr>
          <p:cNvPr id="123" name="Straight Arrow Connector 9"/>
          <p:cNvCxnSpPr>
            <a:stCxn id="146" idx="0"/>
            <a:endCxn id="121" idx="3"/>
          </p:cNvCxnSpPr>
          <p:nvPr/>
        </p:nvCxnSpPr>
        <p:spPr>
          <a:xfrm rot="16200000" flipH="1" flipV="1">
            <a:off x="4856998" y="1934177"/>
            <a:ext cx="239961" cy="940755"/>
          </a:xfrm>
          <a:prstGeom prst="bentConnector4">
            <a:avLst>
              <a:gd name="adj1" fmla="val -95265"/>
              <a:gd name="adj2" fmla="val 7098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/>
          <p:cNvSpPr/>
          <p:nvPr/>
        </p:nvSpPr>
        <p:spPr>
          <a:xfrm>
            <a:off x="3716891" y="2961490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 smtClean="0"/>
              <a:t>MemAlloc</a:t>
            </a:r>
            <a:endParaRPr lang="en-US" sz="1050" dirty="0"/>
          </a:p>
        </p:txBody>
      </p:sp>
      <p:cxnSp>
        <p:nvCxnSpPr>
          <p:cNvPr id="135" name="Straight Arrow Connector 9"/>
          <p:cNvCxnSpPr>
            <a:stCxn id="121" idx="1"/>
            <a:endCxn id="134" idx="1"/>
          </p:cNvCxnSpPr>
          <p:nvPr/>
        </p:nvCxnSpPr>
        <p:spPr>
          <a:xfrm rot="10800000" flipV="1">
            <a:off x="3716892" y="2524535"/>
            <a:ext cx="1" cy="629423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9"/>
          <p:cNvCxnSpPr>
            <a:stCxn id="134" idx="3"/>
            <a:endCxn id="23" idx="1"/>
          </p:cNvCxnSpPr>
          <p:nvPr/>
        </p:nvCxnSpPr>
        <p:spPr>
          <a:xfrm>
            <a:off x="4506600" y="3153959"/>
            <a:ext cx="1985388" cy="1640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Rounded Rectangle 141"/>
          <p:cNvSpPr/>
          <p:nvPr/>
        </p:nvSpPr>
        <p:spPr>
          <a:xfrm>
            <a:off x="3733300" y="3602279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SEND</a:t>
            </a:r>
            <a:endParaRPr lang="en-US" sz="1600" dirty="0"/>
          </a:p>
        </p:txBody>
      </p:sp>
      <p:cxnSp>
        <p:nvCxnSpPr>
          <p:cNvPr id="143" name="Straight Arrow Connector 9"/>
          <p:cNvCxnSpPr>
            <a:stCxn id="134" idx="2"/>
            <a:endCxn id="142" idx="3"/>
          </p:cNvCxnSpPr>
          <p:nvPr/>
        </p:nvCxnSpPr>
        <p:spPr>
          <a:xfrm rot="16200000" flipH="1">
            <a:off x="4093217" y="3364956"/>
            <a:ext cx="448320" cy="411263"/>
          </a:xfrm>
          <a:prstGeom prst="bentConnector4">
            <a:avLst>
              <a:gd name="adj1" fmla="val 28534"/>
              <a:gd name="adj2" fmla="val 1555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ounded Rectangle 145"/>
          <p:cNvSpPr/>
          <p:nvPr/>
        </p:nvSpPr>
        <p:spPr>
          <a:xfrm>
            <a:off x="5052501" y="2284575"/>
            <a:ext cx="789709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LoadLibrary</a:t>
            </a:r>
            <a:endParaRPr lang="en-US" sz="900" dirty="0"/>
          </a:p>
        </p:txBody>
      </p:sp>
      <p:cxnSp>
        <p:nvCxnSpPr>
          <p:cNvPr id="148" name="Straight Arrow Connector 9"/>
          <p:cNvCxnSpPr>
            <a:stCxn id="88" idx="1"/>
            <a:endCxn id="146" idx="3"/>
          </p:cNvCxnSpPr>
          <p:nvPr/>
        </p:nvCxnSpPr>
        <p:spPr>
          <a:xfrm rot="10800000" flipV="1">
            <a:off x="5842210" y="1761816"/>
            <a:ext cx="1281794" cy="7152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9"/>
          <p:cNvCxnSpPr>
            <a:stCxn id="103" idx="3"/>
            <a:endCxn id="159" idx="3"/>
          </p:cNvCxnSpPr>
          <p:nvPr/>
        </p:nvCxnSpPr>
        <p:spPr>
          <a:xfrm flipH="1">
            <a:off x="3078464" y="2097657"/>
            <a:ext cx="5558" cy="534192"/>
          </a:xfrm>
          <a:prstGeom prst="bentConnector3">
            <a:avLst>
              <a:gd name="adj1" fmla="val -41129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9" name="Rounded Rectangle 158"/>
          <p:cNvSpPr/>
          <p:nvPr/>
        </p:nvSpPr>
        <p:spPr>
          <a:xfrm>
            <a:off x="2375727" y="2439380"/>
            <a:ext cx="702737" cy="38493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COPY</a:t>
            </a:r>
            <a:endParaRPr lang="en-US" sz="1050" dirty="0"/>
          </a:p>
        </p:txBody>
      </p:sp>
      <p:cxnSp>
        <p:nvCxnSpPr>
          <p:cNvPr id="162" name="Straight Arrow Connector 9"/>
          <p:cNvCxnSpPr>
            <a:stCxn id="159" idx="1"/>
            <a:endCxn id="103" idx="1"/>
          </p:cNvCxnSpPr>
          <p:nvPr/>
        </p:nvCxnSpPr>
        <p:spPr>
          <a:xfrm rot="10800000" flipH="1">
            <a:off x="2375727" y="2097657"/>
            <a:ext cx="5558" cy="534192"/>
          </a:xfrm>
          <a:prstGeom prst="bentConnector3">
            <a:avLst>
              <a:gd name="adj1" fmla="val -41129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9"/>
          <p:cNvCxnSpPr>
            <a:stCxn id="30" idx="2"/>
            <a:endCxn id="20" idx="1"/>
          </p:cNvCxnSpPr>
          <p:nvPr/>
        </p:nvCxnSpPr>
        <p:spPr>
          <a:xfrm rot="5400000" flipH="1" flipV="1">
            <a:off x="3003017" y="91209"/>
            <a:ext cx="1989832" cy="6567528"/>
          </a:xfrm>
          <a:prstGeom prst="bentConnector4">
            <a:avLst>
              <a:gd name="adj1" fmla="val -6475"/>
              <a:gd name="adj2" fmla="val 874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9"/>
          <p:cNvCxnSpPr>
            <a:stCxn id="44" idx="2"/>
            <a:endCxn id="20" idx="0"/>
          </p:cNvCxnSpPr>
          <p:nvPr/>
        </p:nvCxnSpPr>
        <p:spPr>
          <a:xfrm rot="5400000" flipH="1" flipV="1">
            <a:off x="4031540" y="362548"/>
            <a:ext cx="1819972" cy="5470052"/>
          </a:xfrm>
          <a:prstGeom prst="bentConnector5">
            <a:avLst>
              <a:gd name="adj1" fmla="val -12561"/>
              <a:gd name="adj2" fmla="val 50000"/>
              <a:gd name="adj3" fmla="val 11256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9"/>
          <p:cNvCxnSpPr>
            <a:stCxn id="29" idx="2"/>
            <a:endCxn id="88" idx="3"/>
          </p:cNvCxnSpPr>
          <p:nvPr/>
        </p:nvCxnSpPr>
        <p:spPr>
          <a:xfrm rot="5400000" flipH="1" flipV="1">
            <a:off x="5627959" y="2055860"/>
            <a:ext cx="2579798" cy="1991709"/>
          </a:xfrm>
          <a:prstGeom prst="bentConnector4">
            <a:avLst>
              <a:gd name="adj1" fmla="val -4350"/>
              <a:gd name="adj2" fmla="val 1540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9"/>
          <p:cNvCxnSpPr>
            <a:stCxn id="142" idx="2"/>
            <a:endCxn id="20" idx="3"/>
          </p:cNvCxnSpPr>
          <p:nvPr/>
        </p:nvCxnSpPr>
        <p:spPr>
          <a:xfrm rot="5400000" flipH="1" flipV="1">
            <a:off x="5296200" y="1212011"/>
            <a:ext cx="1607160" cy="3943251"/>
          </a:xfrm>
          <a:prstGeom prst="bentConnector4">
            <a:avLst>
              <a:gd name="adj1" fmla="val -27672"/>
              <a:gd name="adj2" fmla="val 12308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7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2: </a:t>
            </a:r>
            <a:r>
              <a:rPr lang="en-US" sz="1200" b="1" dirty="0" smtClean="0">
                <a:latin typeface="Arial"/>
                <a:cs typeface="Arial"/>
              </a:rPr>
              <a:t>Consult your Map!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7" y="1127870"/>
            <a:ext cx="4230391" cy="30895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98" y="1127869"/>
            <a:ext cx="3882512" cy="30895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94164" y="1701504"/>
            <a:ext cx="394854" cy="78805"/>
          </a:xfrm>
          <a:prstGeom prst="rect">
            <a:avLst/>
          </a:prstGeom>
          <a:solidFill>
            <a:srgbClr val="FF0000">
              <a:alpha val="12157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34867" y="3571868"/>
            <a:ext cx="641587" cy="127296"/>
          </a:xfrm>
          <a:prstGeom prst="rect">
            <a:avLst/>
          </a:prstGeom>
          <a:solidFill>
            <a:srgbClr val="FF0000">
              <a:alpha val="12157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5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45441" y="332736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</a:t>
            </a:r>
            <a:r>
              <a:rPr lang="en-US" sz="3600" b="1" dirty="0" smtClean="0">
                <a:latin typeface="Arial"/>
                <a:cs typeface="Arial"/>
              </a:rPr>
              <a:t>3: </a:t>
            </a:r>
            <a:r>
              <a:rPr lang="en-US" sz="3600" b="1" dirty="0" smtClean="0">
                <a:latin typeface="Arial"/>
                <a:cs typeface="Arial"/>
              </a:rPr>
              <a:t>Patching Basics!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98537"/>
            <a:ext cx="47625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3: </a:t>
            </a:r>
            <a:r>
              <a:rPr lang="en-US" sz="1200" b="1" dirty="0" smtClean="0">
                <a:latin typeface="Arial"/>
                <a:cs typeface="Arial"/>
              </a:rPr>
              <a:t>Patching Basics!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849185"/>
            <a:ext cx="8869362" cy="347408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Step 1: Find where you are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Olly – Ctrl + ‘G’ + Address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IDA – ‘G’ + Address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Step 2: Find out where you are going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Use IDA View to visually identify code flow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Step 3: Identify what to change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Use IDA to identify the code, use Olly to identify buffer/register/etc.</a:t>
            </a:r>
            <a:endParaRPr lang="en-US" sz="1600" dirty="0">
              <a:latin typeface="Arial"/>
              <a:cs typeface="Arial"/>
            </a:endParaRPr>
          </a:p>
          <a:p>
            <a:pPr marL="390525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Step 4: Change it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Modify the code and execute away</a:t>
            </a:r>
          </a:p>
        </p:txBody>
      </p:sp>
    </p:spTree>
    <p:extLst>
      <p:ext uri="{BB962C8B-B14F-4D97-AF65-F5344CB8AC3E}">
        <p14:creationId xmlns:p14="http://schemas.microsoft.com/office/powerpoint/2010/main" val="15901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3: </a:t>
            </a:r>
            <a:r>
              <a:rPr lang="en-US" sz="1200" b="1" dirty="0" smtClean="0">
                <a:latin typeface="Arial"/>
                <a:cs typeface="Arial"/>
              </a:rPr>
              <a:t>Patching Basics!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319314" y="1175153"/>
            <a:ext cx="8869362" cy="3148113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Modify code/values in Debugger (i.e. Olly)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Olly: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Registry: Double Click Register to Change </a:t>
            </a:r>
            <a:r>
              <a:rPr lang="en-US" sz="1200" dirty="0" smtClean="0">
                <a:latin typeface="Arial"/>
                <a:cs typeface="Arial"/>
              </a:rPr>
              <a:t>Value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Flags: Double Click on Flags to change between 0 &amp; 1</a:t>
            </a:r>
            <a:endParaRPr lang="en-US" sz="1200" dirty="0" smtClean="0">
              <a:latin typeface="Arial"/>
              <a:cs typeface="Arial"/>
            </a:endParaRP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err="1" smtClean="0">
                <a:latin typeface="Arial"/>
                <a:cs typeface="Arial"/>
              </a:rPr>
              <a:t>OpCode</a:t>
            </a:r>
            <a:r>
              <a:rPr lang="en-US" sz="1200" dirty="0" smtClean="0">
                <a:latin typeface="Arial"/>
                <a:cs typeface="Arial"/>
              </a:rPr>
              <a:t>: Right Click &gt; Binary &gt; Edit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Buffer: </a:t>
            </a:r>
            <a:r>
              <a:rPr lang="en-US" sz="1200" dirty="0">
                <a:latin typeface="Arial"/>
                <a:cs typeface="Arial"/>
              </a:rPr>
              <a:t>Right Click &gt; Binary &gt; Edit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1600" dirty="0" smtClean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52" y="2635643"/>
            <a:ext cx="2833804" cy="1856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9" y="3357737"/>
            <a:ext cx="3069180" cy="7687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" y="3031228"/>
            <a:ext cx="2202213" cy="13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45441" y="332736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</a:t>
            </a:r>
            <a:r>
              <a:rPr lang="en-US" sz="3600" b="1" dirty="0" smtClean="0">
                <a:latin typeface="Arial"/>
                <a:cs typeface="Arial"/>
              </a:rPr>
              <a:t>4: </a:t>
            </a:r>
            <a:r>
              <a:rPr lang="en-US" sz="3600" b="1" dirty="0" smtClean="0">
                <a:latin typeface="Arial"/>
                <a:cs typeface="Arial"/>
              </a:rPr>
              <a:t>What do we Patch?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412943"/>
            <a:ext cx="4762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29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863833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800" dirty="0" smtClean="0">
                <a:latin typeface="Arial"/>
                <a:cs typeface="Arial"/>
              </a:rPr>
              <a:t>Four </a:t>
            </a:r>
            <a:r>
              <a:rPr lang="en-US" sz="1800" dirty="0" smtClean="0">
                <a:latin typeface="Arial"/>
                <a:cs typeface="Arial"/>
              </a:rPr>
              <a:t>primary </a:t>
            </a:r>
            <a:r>
              <a:rPr lang="en-US" sz="1800" dirty="0" smtClean="0">
                <a:latin typeface="Arial"/>
                <a:cs typeface="Arial"/>
              </a:rPr>
              <a:t>patch operations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Value Change – </a:t>
            </a:r>
            <a:r>
              <a:rPr lang="en-US" sz="1600" dirty="0" smtClean="0">
                <a:latin typeface="Arial"/>
                <a:cs typeface="Arial"/>
              </a:rPr>
              <a:t>Super Easy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Registry Change - Easy</a:t>
            </a:r>
            <a:endParaRPr lang="en-US" sz="1600" dirty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Memory change </a:t>
            </a:r>
            <a:r>
              <a:rPr lang="en-US" sz="1600" dirty="0" smtClean="0">
                <a:latin typeface="Arial"/>
                <a:cs typeface="Arial"/>
              </a:rPr>
              <a:t>– </a:t>
            </a:r>
            <a:r>
              <a:rPr lang="en-US" sz="1600" dirty="0" smtClean="0">
                <a:latin typeface="Arial"/>
                <a:cs typeface="Arial"/>
              </a:rPr>
              <a:t>Medium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err="1" smtClean="0">
                <a:latin typeface="Arial"/>
                <a:cs typeface="Arial"/>
              </a:rPr>
              <a:t>OpCode</a:t>
            </a:r>
            <a:r>
              <a:rPr lang="en-US" sz="1600" dirty="0" smtClean="0">
                <a:latin typeface="Arial"/>
                <a:cs typeface="Arial"/>
              </a:rPr>
              <a:t> change – You will mess this up</a:t>
            </a:r>
            <a:endParaRPr lang="en-US" sz="1600" dirty="0" smtClean="0">
              <a:latin typeface="Arial"/>
              <a:cs typeface="Arial"/>
            </a:endParaRPr>
          </a:p>
          <a:p>
            <a:pPr marL="390525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800" dirty="0" smtClean="0">
                <a:latin typeface="Arial"/>
                <a:cs typeface="Arial"/>
              </a:rPr>
              <a:t>Value Change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For JMPs, identify </a:t>
            </a:r>
            <a:r>
              <a:rPr lang="en-US" sz="1600" dirty="0" smtClean="0">
                <a:latin typeface="Arial"/>
                <a:cs typeface="Arial"/>
              </a:rPr>
              <a:t>flag and modify </a:t>
            </a:r>
            <a:endParaRPr lang="en-US" sz="1600" dirty="0" smtClean="0">
              <a:latin typeface="Arial"/>
              <a:cs typeface="Arial"/>
            </a:endParaRP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JNZ </a:t>
            </a:r>
            <a:r>
              <a:rPr lang="en-US" sz="1200" dirty="0" smtClean="0">
                <a:latin typeface="Arial"/>
                <a:cs typeface="Arial"/>
              </a:rPr>
              <a:t>: ZF = 0 / Doesn’t Jump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Change </a:t>
            </a:r>
            <a:r>
              <a:rPr lang="en-US" sz="1200" dirty="0">
                <a:latin typeface="Arial"/>
                <a:cs typeface="Arial"/>
              </a:rPr>
              <a:t>to </a:t>
            </a:r>
            <a:r>
              <a:rPr lang="en-US" sz="1200" dirty="0" smtClean="0">
                <a:latin typeface="Arial"/>
                <a:cs typeface="Arial"/>
              </a:rPr>
              <a:t>ZF= 1 </a:t>
            </a:r>
            <a:r>
              <a:rPr lang="en-US" sz="1200" dirty="0" smtClean="0">
                <a:latin typeface="Arial"/>
                <a:cs typeface="Arial"/>
              </a:rPr>
              <a:t>/ Jumps</a:t>
            </a:r>
          </a:p>
          <a:p>
            <a:pPr marL="390525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Memory Change</a:t>
            </a:r>
            <a:endParaRPr lang="en-US" sz="2000" dirty="0" smtClean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For </a:t>
            </a:r>
            <a:r>
              <a:rPr lang="en-US" sz="1600" dirty="0" smtClean="0">
                <a:latin typeface="Arial"/>
                <a:cs typeface="Arial"/>
              </a:rPr>
              <a:t>CMP, Read/Write Ops, modify buffer value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Best to just change the existing value rather than provide new address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200" dirty="0" smtClean="0">
                <a:latin typeface="Arial"/>
                <a:cs typeface="Arial"/>
              </a:rPr>
              <a:t>Try to stay within the size of the original data</a:t>
            </a:r>
            <a:endParaRPr lang="en-US" sz="12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88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Malware Analysis – Reverse Engineering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319" y="1631247"/>
            <a:ext cx="8869362" cy="248667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The identification / classification of malware may require a deeper level of analysis than can be provided though Dynamic and Static means.</a:t>
            </a:r>
            <a:endParaRPr lang="en-US" sz="2400" dirty="0" smtClean="0">
              <a:latin typeface="Arial"/>
              <a:cs typeface="Arial"/>
            </a:endParaRP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 Malware Code Analysis can:</a:t>
            </a:r>
            <a:endParaRPr lang="en-US" sz="2400" dirty="0" smtClean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Reveal undocumented functionality</a:t>
            </a:r>
            <a:endParaRPr lang="en-US" sz="2000" dirty="0" smtClean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Provide some clues as to attribution (sometimes)</a:t>
            </a:r>
            <a:endParaRPr lang="en-US" sz="2000" dirty="0" smtClean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Allow for a deeper understanding of how malware works</a:t>
            </a:r>
            <a:endParaRPr lang="en-US" sz="2000" dirty="0" smtClean="0">
              <a:latin typeface="Arial"/>
              <a:cs typeface="Arial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19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9" y="1994178"/>
            <a:ext cx="4647619" cy="215873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" y="2274639"/>
            <a:ext cx="5320635" cy="134603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35489" y="1649900"/>
            <a:ext cx="5418549" cy="680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34" y="1009202"/>
            <a:ext cx="4012698" cy="107936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283108" y="2167069"/>
            <a:ext cx="5418549" cy="211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137319" y="971557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Variable Patching</a:t>
            </a:r>
          </a:p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20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89" y="1542430"/>
            <a:ext cx="3390476" cy="25650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" y="918166"/>
            <a:ext cx="2713972" cy="2044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82" y="914224"/>
            <a:ext cx="2768352" cy="15965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96" y="1698383"/>
            <a:ext cx="4049199" cy="2208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20" y="0"/>
            <a:ext cx="6223959" cy="5143500"/>
          </a:xfrm>
          <a:prstGeom prst="rect">
            <a:avLst/>
          </a:prstGeom>
        </p:spPr>
      </p:pic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6174636" y="791786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Memory Patching</a:t>
            </a:r>
          </a:p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3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319" y="971557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Registry Changes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Just double click the registry and modify the value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err="1" smtClean="0">
                <a:latin typeface="Arial"/>
                <a:cs typeface="Arial"/>
              </a:rPr>
              <a:t>OpCode</a:t>
            </a:r>
            <a:r>
              <a:rPr lang="en-US" sz="2400" dirty="0" smtClean="0">
                <a:latin typeface="Arial"/>
                <a:cs typeface="Arial"/>
              </a:rPr>
              <a:t> Changes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Must be the same size as previous opcodes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Can either edit the binary or just type it out</a:t>
            </a:r>
            <a:endParaRPr lang="en-US" sz="2000" dirty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Can be useful for: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Redirecting code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Adding </a:t>
            </a:r>
            <a:r>
              <a:rPr lang="en-US" sz="1600" dirty="0">
                <a:latin typeface="Arial"/>
                <a:cs typeface="Arial"/>
              </a:rPr>
              <a:t>n</a:t>
            </a:r>
            <a:r>
              <a:rPr lang="en-US" sz="1600" dirty="0" smtClean="0">
                <a:latin typeface="Arial"/>
                <a:cs typeface="Arial"/>
              </a:rPr>
              <a:t>ew functionality</a:t>
            </a:r>
          </a:p>
          <a:p>
            <a:pPr marL="1190625" lvl="2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1600" dirty="0" smtClean="0">
                <a:latin typeface="Arial"/>
                <a:cs typeface="Arial"/>
              </a:rPr>
              <a:t>Permanently </a:t>
            </a:r>
            <a:r>
              <a:rPr lang="en-US" sz="1600" dirty="0">
                <a:latin typeface="Arial"/>
                <a:cs typeface="Arial"/>
              </a:rPr>
              <a:t>m</a:t>
            </a:r>
            <a:r>
              <a:rPr lang="en-US" sz="1600" dirty="0" smtClean="0">
                <a:latin typeface="Arial"/>
                <a:cs typeface="Arial"/>
              </a:rPr>
              <a:t>odifying how the </a:t>
            </a:r>
            <a:r>
              <a:rPr lang="en-US" sz="1600" dirty="0">
                <a:latin typeface="Arial"/>
                <a:cs typeface="Arial"/>
              </a:rPr>
              <a:t>p</a:t>
            </a:r>
            <a:r>
              <a:rPr lang="en-US" sz="1600" dirty="0" smtClean="0">
                <a:latin typeface="Arial"/>
                <a:cs typeface="Arial"/>
              </a:rPr>
              <a:t>rogram runs</a:t>
            </a:r>
            <a:endParaRPr lang="en-US" sz="1600" dirty="0" smtClean="0">
              <a:latin typeface="Arial"/>
              <a:cs typeface="Arial"/>
            </a:endParaRPr>
          </a:p>
          <a:p>
            <a:pPr marL="504825" lvl="1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0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2" y="950885"/>
            <a:ext cx="5630604" cy="934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83" y="878151"/>
            <a:ext cx="3116717" cy="20834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3" y="922821"/>
            <a:ext cx="5950860" cy="9970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2" y="2456767"/>
            <a:ext cx="6200720" cy="1932511"/>
          </a:xfrm>
          <a:prstGeom prst="rect">
            <a:avLst/>
          </a:prstGeom>
        </p:spPr>
      </p:pic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6370632" y="3651364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Registry Patching</a:t>
            </a:r>
          </a:p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16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4: </a:t>
            </a:r>
            <a:r>
              <a:rPr lang="en-US" sz="1200" b="1" dirty="0" smtClean="0">
                <a:latin typeface="Arial"/>
                <a:cs typeface="Arial"/>
              </a:rPr>
              <a:t>What </a:t>
            </a:r>
            <a:r>
              <a:rPr lang="en-US" sz="1200" b="1" dirty="0" smtClean="0">
                <a:latin typeface="Arial"/>
                <a:cs typeface="Arial"/>
              </a:rPr>
              <a:t>do we </a:t>
            </a:r>
            <a:r>
              <a:rPr lang="en-US" sz="1200" b="1" dirty="0" smtClean="0">
                <a:latin typeface="Arial"/>
                <a:cs typeface="Arial"/>
              </a:rPr>
              <a:t>Patch?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" t="50149" r="1"/>
          <a:stretch/>
        </p:blipFill>
        <p:spPr>
          <a:xfrm>
            <a:off x="0" y="1719894"/>
            <a:ext cx="3852726" cy="28141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96" y="2584406"/>
            <a:ext cx="4228571" cy="1396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3" y="2048794"/>
            <a:ext cx="3957078" cy="7232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92" y="895127"/>
            <a:ext cx="6895238" cy="660317"/>
          </a:xfrm>
          <a:prstGeom prst="rect">
            <a:avLst/>
          </a:prstGeom>
        </p:spPr>
      </p:pic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5759465" y="1828270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err="1" smtClean="0">
                <a:latin typeface="Arial"/>
                <a:cs typeface="Arial"/>
              </a:rPr>
              <a:t>OpCode</a:t>
            </a:r>
            <a:r>
              <a:rPr lang="en-US" sz="2400" dirty="0" smtClean="0">
                <a:latin typeface="Arial"/>
                <a:cs typeface="Arial"/>
              </a:rPr>
              <a:t> Patching</a:t>
            </a:r>
          </a:p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endParaRPr lang="en-US" sz="24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907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56463" y="347612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</a:t>
            </a:r>
            <a:r>
              <a:rPr lang="en-US" sz="3600" b="1" dirty="0" smtClean="0">
                <a:latin typeface="Arial"/>
                <a:cs typeface="Arial"/>
              </a:rPr>
              <a:t>5: </a:t>
            </a:r>
            <a:r>
              <a:rPr lang="en-US" sz="3600" b="1" dirty="0" smtClean="0">
                <a:latin typeface="Arial"/>
                <a:cs typeface="Arial"/>
              </a:rPr>
              <a:t>Dangers and Safeguards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1028197"/>
            <a:ext cx="325755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5: Dangers and Safeguards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17820" y="971557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Top 5 Dangers associated with patching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46229" y="1471019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>
                <a:latin typeface="Arial"/>
                <a:cs typeface="Arial"/>
              </a:rPr>
              <a:t>Destroying the sample</a:t>
            </a:r>
          </a:p>
          <a:p>
            <a:pPr marL="561975" indent="-457200">
              <a:buSzPct val="45000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Crashing the malware</a:t>
            </a:r>
          </a:p>
          <a:p>
            <a:pPr marL="561975" indent="-457200">
              <a:buSzPct val="45000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Writing over legitimate code</a:t>
            </a:r>
          </a:p>
          <a:p>
            <a:pPr marL="561975" indent="-457200">
              <a:buSzPct val="45000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Feeding the malware false input</a:t>
            </a:r>
          </a:p>
          <a:p>
            <a:pPr marL="561975" indent="-457200">
              <a:buSzPct val="45000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Taking a wrong turn</a:t>
            </a:r>
          </a:p>
        </p:txBody>
      </p:sp>
    </p:spTree>
    <p:extLst>
      <p:ext uri="{BB962C8B-B14F-4D97-AF65-F5344CB8AC3E}">
        <p14:creationId xmlns:p14="http://schemas.microsoft.com/office/powerpoint/2010/main" val="98591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 autoUpdateAnimBg="0" rev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5: Dangers and Safeguards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17820" y="971557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Best Safeguards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46229" y="1471019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Use a virtual machine</a:t>
            </a:r>
          </a:p>
          <a:p>
            <a:pPr marL="561975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Take a lot of snapshots, every time you are about to:</a:t>
            </a:r>
          </a:p>
          <a:p>
            <a:pPr marL="962025" lvl="1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Modify a value</a:t>
            </a:r>
          </a:p>
          <a:p>
            <a:pPr marL="962025" lvl="1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Modify Memory</a:t>
            </a:r>
          </a:p>
          <a:p>
            <a:pPr marL="962025" lvl="1" indent="-457200">
              <a:buSzPct val="45000"/>
              <a:buFont typeface="Arial"/>
              <a:buAutoNum type="arabicPeriod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ESPECIALLY modify an opcode</a:t>
            </a:r>
          </a:p>
        </p:txBody>
      </p:sp>
    </p:spTree>
    <p:extLst>
      <p:ext uri="{BB962C8B-B14F-4D97-AF65-F5344CB8AC3E}">
        <p14:creationId xmlns:p14="http://schemas.microsoft.com/office/powerpoint/2010/main" val="337274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animBg="1" autoUpdateAnimBg="0" rev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5: Dangers and Safeguards</a:t>
            </a:r>
            <a:endParaRPr lang="en-US" sz="12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15" y="1113818"/>
            <a:ext cx="8479598" cy="27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39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95866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b="1" dirty="0" smtClean="0">
                <a:latin typeface="Arial"/>
                <a:cs typeface="Arial"/>
              </a:rPr>
              <a:t>Part </a:t>
            </a:r>
            <a:r>
              <a:rPr lang="en-US" sz="1200" b="1" dirty="0" smtClean="0">
                <a:latin typeface="Arial"/>
                <a:cs typeface="Arial"/>
              </a:rPr>
              <a:t>5: Dangers and Safeguards</a:t>
            </a:r>
            <a:endParaRPr lang="en-US" sz="12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617820" y="971557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indent="0">
              <a:buSzPct val="45000"/>
              <a:buNone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Words to the Wise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446229" y="1471019"/>
            <a:ext cx="8869362" cy="3809571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1975" indent="-45720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Clear out your snapshots every so often, they take up a lot of space</a:t>
            </a:r>
          </a:p>
          <a:p>
            <a:pPr marL="561975" indent="-45720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Practice </a:t>
            </a:r>
            <a:r>
              <a:rPr lang="en-US" sz="2400" dirty="0" err="1" smtClean="0">
                <a:latin typeface="Arial"/>
                <a:cs typeface="Arial"/>
              </a:rPr>
              <a:t>Practice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 err="1" smtClean="0">
                <a:latin typeface="Arial"/>
                <a:cs typeface="Arial"/>
              </a:rPr>
              <a:t>Practice</a:t>
            </a:r>
            <a:r>
              <a:rPr lang="en-US" sz="2400" dirty="0" smtClean="0">
                <a:latin typeface="Arial"/>
                <a:cs typeface="Arial"/>
              </a:rPr>
              <a:t>!</a:t>
            </a:r>
            <a:endParaRPr lang="en-US" sz="200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365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 autoUpdateAnimBg="0" rev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Malware Analysis – Crash Course in x86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319" y="1631247"/>
            <a:ext cx="8869362" cy="2486672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>
                <a:latin typeface="Arial"/>
                <a:cs typeface="Arial"/>
              </a:rPr>
              <a:t>x</a:t>
            </a:r>
            <a:r>
              <a:rPr lang="en-US" sz="2400" dirty="0" smtClean="0">
                <a:latin typeface="Arial"/>
                <a:cs typeface="Arial"/>
              </a:rPr>
              <a:t>86 Assembly: Programming language written for 32-bit applications, lowest level of human readable code, default for reading compiled code.</a:t>
            </a:r>
          </a:p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Registers: Small chunks of memory used for holding onto temporary values (return values, counters, etc.)</a:t>
            </a: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75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5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40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543699" y="3476122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Part </a:t>
            </a:r>
            <a:r>
              <a:rPr lang="en-US" sz="3600" b="1" dirty="0" smtClean="0">
                <a:latin typeface="Arial"/>
                <a:cs typeface="Arial"/>
              </a:rPr>
              <a:t>6: </a:t>
            </a:r>
            <a:r>
              <a:rPr lang="en-US" sz="3600" b="1" dirty="0" smtClean="0">
                <a:latin typeface="Arial"/>
                <a:cs typeface="Arial"/>
              </a:rPr>
              <a:t>Examples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531872"/>
            <a:ext cx="4762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41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3029493" y="943330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 smtClean="0">
                <a:latin typeface="Arial"/>
                <a:cs typeface="Arial"/>
              </a:rPr>
              <a:t>Questions?</a:t>
            </a:r>
            <a:endParaRPr lang="en-US" sz="36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05" y="1879949"/>
            <a:ext cx="4015989" cy="215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2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560" y="1602106"/>
            <a:ext cx="1695347" cy="147130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055916" y="3217334"/>
            <a:ext cx="6945086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Arial"/>
                <a:cs typeface="Arial"/>
              </a:rPr>
              <a:t>Thank You!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52405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"/>
                <a:cs typeface="Arial"/>
              </a:rPr>
              <a:t>Malwarebytes Corporation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207002"/>
            <a:ext cx="9144000" cy="2462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Crushes 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malware. Restores confidence.</a:t>
            </a:r>
            <a:endParaRPr lang="en-US" sz="1000" b="1" dirty="0" smtClean="0">
              <a:solidFill>
                <a:schemeClr val="bg1">
                  <a:lumMod val="65000"/>
                </a:schemeClr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38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34083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13" y="113209"/>
            <a:ext cx="2282099" cy="4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052501" y="169485"/>
            <a:ext cx="39257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Crushes malware. Restores confidence.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29662" y="4775616"/>
            <a:ext cx="4902599" cy="23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30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Malwarebytes Corporation, 10 Almaden Blvd. Tenth Floor, San Jose, CA 95113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6844829" y="4612585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96168" y="622300"/>
            <a:ext cx="8751600" cy="879299"/>
          </a:xfrm>
          <a:prstGeom prst="rect">
            <a:avLst/>
          </a:prstGeom>
          <a:noFill/>
          <a:ln>
            <a:noFill/>
          </a:ln>
        </p:spPr>
        <p:txBody>
          <a:bodyPr lIns="91425" tIns="38875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</a:rPr>
              <a:t>CPU </a:t>
            </a:r>
            <a:r>
              <a:rPr lang="en-US" sz="3600" b="1" dirty="0" smtClean="0">
                <a:solidFill>
                  <a:schemeClr val="dk1"/>
                </a:solidFill>
              </a:rPr>
              <a:t>Flags</a:t>
            </a:r>
            <a:endParaRPr lang="en-US" sz="3600" b="1" dirty="0">
              <a:solidFill>
                <a:schemeClr val="dk1"/>
              </a:solidFill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80875" y="1551725"/>
            <a:ext cx="4358100" cy="2853900"/>
          </a:xfrm>
          <a:prstGeom prst="rect">
            <a:avLst/>
          </a:prstGeom>
          <a:noFill/>
          <a:ln>
            <a:noFill/>
          </a:ln>
        </p:spPr>
        <p:txBody>
          <a:bodyPr lIns="91425" tIns="21225" rIns="91425" bIns="45700" anchor="t" anchorCtr="0">
            <a:noAutofit/>
          </a:bodyPr>
          <a:lstStyle/>
          <a:p>
            <a:pPr lvl="0">
              <a:spcBef>
                <a:spcPts val="360"/>
              </a:spcBef>
            </a:pPr>
            <a:r>
              <a:rPr lang="en-US" b="1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ZF 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– Zero Flag</a:t>
            </a:r>
            <a:r>
              <a:rPr lang="en-US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- </a:t>
            </a:r>
            <a:r>
              <a:rPr lang="en-US" b="1" dirty="0"/>
              <a:t>Set if result is zero; cleared otherwise</a:t>
            </a:r>
            <a:endParaRPr lang="en-US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360"/>
              </a:spcBef>
            </a:pPr>
            <a:r>
              <a:rPr lang="en-US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CF – Carry Flag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200" dirty="0"/>
              <a:t>Set on high-order bit carry or borrow; cleared otherwise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PF – Parity Flag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dirty="0" smtClean="0"/>
              <a:t>Set </a:t>
            </a:r>
            <a:r>
              <a:rPr lang="en-US" sz="1200" dirty="0"/>
              <a:t>if low-order eight bits of result contain an even number of "1" bits; cleared otherwise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SF – Sign Flag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200" dirty="0"/>
              <a:t>Set equal to high-order bit of result (0 if positive 1 if negative)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OF – Overflow Flag</a:t>
            </a:r>
            <a:r>
              <a:rPr lang="en-US" sz="1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dirty="0"/>
              <a:t>Set if result is too large a positive number or too small a negative number (excluding sign bit) to fit in destination operand; cleared otherwise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3316" y="1039733"/>
            <a:ext cx="2361509" cy="26326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278582" y="1061949"/>
            <a:ext cx="3316778" cy="171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913316" y="3074040"/>
            <a:ext cx="279666" cy="1593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vert="horz" lIns="91440" tIns="3888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smtClean="0">
                <a:latin typeface="Arial"/>
                <a:cs typeface="Arial"/>
              </a:rPr>
              <a:t>Part 1: 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919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34083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13" y="113209"/>
            <a:ext cx="2282099" cy="4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5052501" y="169485"/>
            <a:ext cx="39257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Crushes malware. Restores confidence.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29662" y="4775616"/>
            <a:ext cx="4902599" cy="23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30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Malwarebytes Corporation, 10 Almaden Blvd. Tenth Floor, San Jose, CA 95113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6844829" y="4612585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96168" y="622300"/>
            <a:ext cx="8751600" cy="879299"/>
          </a:xfrm>
          <a:prstGeom prst="rect">
            <a:avLst/>
          </a:prstGeom>
          <a:noFill/>
          <a:ln>
            <a:noFill/>
          </a:ln>
        </p:spPr>
        <p:txBody>
          <a:bodyPr lIns="91425" tIns="38875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</a:rPr>
              <a:t>CPU Registers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80875" y="1551725"/>
            <a:ext cx="4358100" cy="2853900"/>
          </a:xfrm>
          <a:prstGeom prst="rect">
            <a:avLst/>
          </a:prstGeom>
          <a:noFill/>
          <a:ln>
            <a:noFill/>
          </a:ln>
        </p:spPr>
        <p:txBody>
          <a:bodyPr lIns="91425" tIns="21225" rIns="91425" bIns="45700" anchor="t" anchorCtr="0">
            <a:noAutofit/>
          </a:bodyPr>
          <a:lstStyle/>
          <a:p>
            <a:pPr marR="0" lvl="0" algn="l" rtl="0">
              <a:spcBef>
                <a:spcPts val="360"/>
              </a:spcBef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EAX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in arithmetic operations, function return values often stored here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ECX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in shift/rotate instructions and loops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EDX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with EAX for arithmetic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EBX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for indirect addressing (e.g. MOV [BX], AX)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Pointer to the top of the stack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EBP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Pointer to the base of the stack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ESI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as a pointer to characters being read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EDI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Used as a pointer to characters being written</a:t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EIP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Points to the next instruction to be executed</a:t>
            </a:r>
          </a:p>
        </p:txBody>
      </p:sp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825" y="1198025"/>
            <a:ext cx="2361509" cy="263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vert="horz" lIns="91440" tIns="3888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smtClean="0">
                <a:latin typeface="Arial"/>
                <a:cs typeface="Arial"/>
              </a:rPr>
              <a:t>Part 1: 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41174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34083"/>
            <a:ext cx="9144000" cy="6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313" y="113209"/>
            <a:ext cx="2282099" cy="4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5052501" y="169485"/>
            <a:ext cx="3925799" cy="307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Crushes malware. Restores confidence.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229662" y="4775616"/>
            <a:ext cx="4902599" cy="236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30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Malwarebytes Corporation, 10 Almaden Blvd. Tenth Floor, San Jose, CA 95113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6844829" y="4612585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96168" y="622300"/>
            <a:ext cx="8751600" cy="879299"/>
          </a:xfrm>
          <a:prstGeom prst="rect">
            <a:avLst/>
          </a:prstGeom>
          <a:noFill/>
          <a:ln>
            <a:noFill/>
          </a:ln>
        </p:spPr>
        <p:txBody>
          <a:bodyPr lIns="91425" tIns="38875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b="1">
                <a:solidFill>
                  <a:schemeClr val="dk1"/>
                </a:solidFill>
              </a:rPr>
              <a:t>Assembly Language Examples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80874" y="1551725"/>
            <a:ext cx="4358100" cy="2732699"/>
          </a:xfrm>
          <a:prstGeom prst="rect">
            <a:avLst/>
          </a:prstGeom>
          <a:noFill/>
          <a:ln>
            <a:noFill/>
          </a:ln>
        </p:spPr>
        <p:txBody>
          <a:bodyPr lIns="91425" tIns="21225" rIns="91425" bIns="45700" anchor="t" anchorCtr="0">
            <a:noAutofit/>
          </a:bodyPr>
          <a:lstStyle/>
          <a:p>
            <a:pPr marR="0" algn="l" rtl="0">
              <a:spcBef>
                <a:spcPts val="3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PUSH/POP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Push data onto stack, pop data from stack. Example: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PUSH EAX</a:t>
            </a:r>
          </a:p>
          <a:p>
            <a:pPr marR="0" algn="l" rtl="0">
              <a:spcBef>
                <a:spcPts val="3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JMP/JG/JNZ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Jumps to addresses. Example: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JMP 00401000</a:t>
            </a:r>
          </a:p>
          <a:p>
            <a:pPr marR="0" algn="l" rtl="0">
              <a:spcBef>
                <a:spcPts val="3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ADD/SUB/DIV/INC/DEC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Add, subtract, divide, increment, decrement. Example: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 EAX</a:t>
            </a:r>
          </a:p>
          <a:p>
            <a:pPr marR="0" lvl="0" algn="l" rtl="0">
              <a:spcBef>
                <a:spcPts val="36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CALL/RET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Call function, return from function. Example: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CALL 00401000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543" y="1501587"/>
            <a:ext cx="3560231" cy="236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/>
          <p:cNvSpPr txBox="1">
            <a:spLocks noChangeArrowheads="1"/>
          </p:cNvSpPr>
          <p:nvPr/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vert="horz" lIns="91440" tIns="3888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smtClean="0">
                <a:latin typeface="Arial"/>
                <a:cs typeface="Arial"/>
              </a:rPr>
              <a:t>Part 1: 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941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Malware Analysis – RE Tools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37319" y="1480441"/>
            <a:ext cx="8869362" cy="2728204"/>
          </a:xfrm>
          <a:prstGeom prst="rect">
            <a:avLst/>
          </a:prstGeom>
          <a:ln/>
        </p:spPr>
        <p:txBody>
          <a:bodyPr vert="horz" lIns="91440" tIns="2124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0525" indent="-285750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Primary Tools of the Reverse Engineer</a:t>
            </a: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smtClean="0">
                <a:latin typeface="Arial"/>
                <a:cs typeface="Arial"/>
              </a:rPr>
              <a:t>Debugger – OllyDbg, </a:t>
            </a:r>
            <a:r>
              <a:rPr lang="en-US" sz="2000" dirty="0" err="1" smtClean="0">
                <a:latin typeface="Arial"/>
                <a:cs typeface="Arial"/>
              </a:rPr>
              <a:t>WinDbg</a:t>
            </a:r>
            <a:endParaRPr lang="en-US" sz="2000" dirty="0" smtClean="0">
              <a:latin typeface="Arial"/>
              <a:cs typeface="Arial"/>
            </a:endParaRPr>
          </a:p>
          <a:p>
            <a:pPr marL="790575" lvl="1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000" dirty="0" err="1" smtClean="0">
                <a:latin typeface="Arial"/>
                <a:cs typeface="Arial"/>
              </a:rPr>
              <a:t>Dissasembler</a:t>
            </a:r>
            <a:r>
              <a:rPr lang="en-US" sz="2000" dirty="0" smtClean="0">
                <a:latin typeface="Arial"/>
                <a:cs typeface="Arial"/>
              </a:rPr>
              <a:t> – IDA Pro</a:t>
            </a:r>
            <a:endParaRPr lang="en-US" sz="2000" dirty="0" smtClean="0">
              <a:latin typeface="Arial"/>
              <a:cs typeface="Arial"/>
            </a:endParaRPr>
          </a:p>
          <a:p>
            <a:pPr marL="447675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smtClean="0">
                <a:latin typeface="Arial"/>
                <a:cs typeface="Arial"/>
              </a:rPr>
              <a:t>Debugger: Allows for the analyst to sequentially execute (step) through the opcodes of a program</a:t>
            </a:r>
          </a:p>
          <a:p>
            <a:pPr marL="447675">
              <a:buSzPct val="45000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</a:pPr>
            <a:r>
              <a:rPr lang="en-US" sz="2400" dirty="0" err="1" smtClean="0">
                <a:latin typeface="Arial"/>
                <a:cs typeface="Arial"/>
              </a:rPr>
              <a:t>Dissasembler</a:t>
            </a:r>
            <a:r>
              <a:rPr lang="en-US" sz="2400" dirty="0" smtClean="0">
                <a:latin typeface="Arial"/>
                <a:cs typeface="Arial"/>
              </a:rPr>
              <a:t>: Provides a visual representation of the malware opcodes along with all relevant data</a:t>
            </a:r>
            <a:endParaRPr lang="en-US" sz="2400" dirty="0" smtClean="0">
              <a:latin typeface="Arial"/>
              <a:cs typeface="Arial"/>
            </a:endParaRPr>
          </a:p>
        </p:txBody>
      </p:sp>
      <p:sp>
        <p:nvSpPr>
          <p:cNvPr id="1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269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5" name="Picture 4" descr="Header-Footer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4084"/>
            <a:ext cx="9144000" cy="622300"/>
          </a:xfrm>
          <a:prstGeom prst="rect">
            <a:avLst/>
          </a:prstGeom>
          <a:solidFill>
            <a:srgbClr val="00000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314" y="113210"/>
            <a:ext cx="2282040" cy="41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52501" y="169486"/>
            <a:ext cx="3925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  <a:latin typeface="Arial"/>
                <a:cs typeface="Arial"/>
              </a:rPr>
              <a:t>Crushes malware. Restores confidence.</a:t>
            </a:r>
            <a:endParaRPr lang="en-US" sz="1400" b="1" dirty="0">
              <a:solidFill>
                <a:schemeClr val="bg1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9663" y="4775616"/>
            <a:ext cx="4902632" cy="235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Malwarebytes Corporation, 10 </a:t>
            </a:r>
            <a:r>
              <a:rPr lang="en-US" sz="1400" baseline="30000" dirty="0" err="1">
                <a:solidFill>
                  <a:srgbClr val="BFBFBF"/>
                </a:solidFill>
                <a:latin typeface="Arial"/>
                <a:cs typeface="Arial"/>
              </a:rPr>
              <a:t>Almaden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Blvd. </a:t>
            </a:r>
            <a:r>
              <a:rPr lang="en-US" sz="1400" baseline="30000" dirty="0">
                <a:solidFill>
                  <a:srgbClr val="BFBFBF"/>
                </a:solidFill>
                <a:latin typeface="Arial"/>
                <a:cs typeface="Arial"/>
              </a:rPr>
              <a:t>Tenth Floor, San Jose, CA </a:t>
            </a:r>
            <a:r>
              <a:rPr lang="en-US" sz="1400" baseline="30000" dirty="0" smtClean="0">
                <a:solidFill>
                  <a:srgbClr val="BFBFBF"/>
                </a:solidFill>
                <a:latin typeface="Arial"/>
                <a:cs typeface="Arial"/>
              </a:rPr>
              <a:t>95113</a:t>
            </a:r>
            <a:endParaRPr lang="en-US" sz="1400" baseline="30000" dirty="0">
              <a:solidFill>
                <a:srgbClr val="BFBFBF"/>
              </a:solidFill>
              <a:latin typeface="Arial"/>
              <a:cs typeface="Arial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844830" y="4612585"/>
            <a:ext cx="2133600" cy="365125"/>
          </a:xfrm>
          <a:prstGeom prst="rect">
            <a:avLst/>
          </a:prstGeom>
        </p:spPr>
        <p:txBody>
          <a:bodyPr/>
          <a:lstStyle/>
          <a:p>
            <a:pPr algn="r"/>
            <a:fld id="{182169E5-1809-7D4B-934B-AC6995125204}" type="slidenum">
              <a:rPr lang="en-US" smtClean="0">
                <a:solidFill>
                  <a:schemeClr val="bg1"/>
                </a:solidFill>
              </a:rPr>
              <a:pPr algn="r"/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1153"/>
            <a:ext cx="8751663" cy="879288"/>
          </a:xfrm>
          <a:prstGeom prst="rect">
            <a:avLst/>
          </a:prstGeom>
          <a:ln/>
        </p:spPr>
        <p:txBody>
          <a:bodyPr tIns="38880">
            <a:norm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 smtClean="0">
                <a:latin typeface="Arial"/>
                <a:cs typeface="Arial"/>
              </a:rPr>
              <a:t>Malware Analysis – OllyDbg</a:t>
            </a:r>
            <a:endParaRPr lang="en-US" sz="2800" b="1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13" y="1335613"/>
            <a:ext cx="4666436" cy="3196033"/>
          </a:xfrm>
          <a:prstGeom prst="rect">
            <a:avLst/>
          </a:prstGeom>
        </p:spPr>
      </p:pic>
      <p:sp>
        <p:nvSpPr>
          <p:cNvPr id="1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-35529" y="571900"/>
            <a:ext cx="5273766" cy="348582"/>
          </a:xfrm>
          <a:prstGeom prst="rect">
            <a:avLst/>
          </a:prstGeom>
          <a:ln/>
        </p:spPr>
        <p:txBody>
          <a:bodyPr tIns="38880">
            <a:noAutofit/>
          </a:bodyPr>
          <a:lstStyle/>
          <a:p>
            <a:pPr algn="l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 smtClean="0">
                <a:latin typeface="Arial"/>
                <a:cs typeface="Arial"/>
              </a:rPr>
              <a:t>Part 1: </a:t>
            </a:r>
            <a:r>
              <a:rPr lang="en-US" sz="1600" b="1" dirty="0" smtClean="0">
                <a:latin typeface="Arial"/>
                <a:cs typeface="Arial"/>
              </a:rPr>
              <a:t>Intro</a:t>
            </a:r>
            <a:endParaRPr lang="en-US" sz="16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49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16352</TotalTime>
  <Words>2276</Words>
  <Application>Microsoft Office PowerPoint</Application>
  <PresentationFormat>On-screen Show (16:9)</PresentationFormat>
  <Paragraphs>464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Courier New</vt:lpstr>
      <vt:lpstr>Office Theme</vt:lpstr>
      <vt:lpstr>PowerPoint Presentation</vt:lpstr>
      <vt:lpstr>Part 1: Intro</vt:lpstr>
      <vt:lpstr>Malware Analysis – Reverse Engineering</vt:lpstr>
      <vt:lpstr>Malware Analysis – Crash Course in x86</vt:lpstr>
      <vt:lpstr>CPU Flags</vt:lpstr>
      <vt:lpstr>CPU Registers</vt:lpstr>
      <vt:lpstr>Assembly Language Examples</vt:lpstr>
      <vt:lpstr>Malware Analysis – RE Tools</vt:lpstr>
      <vt:lpstr>Malware Analysis – OllyDbg</vt:lpstr>
      <vt:lpstr>Malware Analysis – IDA Pro</vt:lpstr>
      <vt:lpstr>What is Malware Patching? Also, why?</vt:lpstr>
      <vt:lpstr>“Flow” example</vt:lpstr>
      <vt:lpstr>Patch example</vt:lpstr>
      <vt:lpstr>Patch example 2</vt:lpstr>
      <vt:lpstr>So, what is the first step?</vt:lpstr>
      <vt:lpstr>Part 2: Consult your Map!</vt:lpstr>
      <vt:lpstr>Part 2: Consult your Map!</vt:lpstr>
      <vt:lpstr>Part 2: Consult your Map!</vt:lpstr>
      <vt:lpstr>Part 2: Consult your Map!</vt:lpstr>
      <vt:lpstr>Part 2: Consult your Map!</vt:lpstr>
      <vt:lpstr>Part 2: Consult your Map!</vt:lpstr>
      <vt:lpstr>Part 2: Consult your Map!</vt:lpstr>
      <vt:lpstr>Read Backwards</vt:lpstr>
      <vt:lpstr>Part 2: Consult your Map!</vt:lpstr>
      <vt:lpstr>Part 3: Patching Basics!</vt:lpstr>
      <vt:lpstr>Part 3: Patching Basics!</vt:lpstr>
      <vt:lpstr>Part 3: Patching Basics!</vt:lpstr>
      <vt:lpstr>Part 4: What do we Patch?</vt:lpstr>
      <vt:lpstr>Part 4: What do we Patch?</vt:lpstr>
      <vt:lpstr>Part 4: What do we Patch?</vt:lpstr>
      <vt:lpstr>Part 4: What do we Patch?</vt:lpstr>
      <vt:lpstr>Part 4: What do we Patch?</vt:lpstr>
      <vt:lpstr>Part 4: What do we Patch?</vt:lpstr>
      <vt:lpstr>Part 4: What do we Patch?</vt:lpstr>
      <vt:lpstr>Part 5: Dangers and Safeguards</vt:lpstr>
      <vt:lpstr>Part 5: Dangers and Safeguards</vt:lpstr>
      <vt:lpstr>Part 5: Dangers and Safeguards</vt:lpstr>
      <vt:lpstr>Part 5: Dangers and Safeguards</vt:lpstr>
      <vt:lpstr>Part 5: Dangers and Safeguards</vt:lpstr>
      <vt:lpstr>Part 6: Examples</vt:lpstr>
      <vt:lpstr>Questions?</vt:lpstr>
      <vt:lpstr>PowerPoint Presentation</vt:lpstr>
    </vt:vector>
  </TitlesOfParts>
  <Company>Malwarebytes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 Bodalia</dc:creator>
  <cp:lastModifiedBy>Edisun</cp:lastModifiedBy>
  <cp:revision>598</cp:revision>
  <dcterms:created xsi:type="dcterms:W3CDTF">2014-07-17T18:18:14Z</dcterms:created>
  <dcterms:modified xsi:type="dcterms:W3CDTF">2015-05-12T01:01:57Z</dcterms:modified>
</cp:coreProperties>
</file>